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05D0B-6E5C-49ED-9CFF-CB8222CCDDEA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DA74D-2F83-452F-9D66-53253F31FD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19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3275" y="741363"/>
            <a:ext cx="5253038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690269"/>
            <a:ext cx="5486400" cy="44434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357D6E-F57F-3D13-8DE9-E9AF29DB7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3F7B99F-3387-D5D2-0B8A-9B9D53B81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B55E25-A0C4-B882-0241-54979634C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B147-7ED4-44B9-A99B-D322BBFCF0AD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9876C6-C9F6-FF37-FDCB-F9D9FA4E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4123A8-52A5-BF9D-C6A2-BFB0769AA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29EA-0144-4929-9F5E-3B24AD619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98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6A1CB9-0700-7912-CAC2-6EB3B85E7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50FB4B-7977-13FB-9580-67EF8F1E4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50D7C1-2281-2E0D-B325-2ADBA898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B147-7ED4-44B9-A99B-D322BBFCF0AD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D51B03-C2B9-B0EC-F2E8-582B49755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2986B0-1B69-9AF1-63CF-4A89AAEF1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29EA-0144-4929-9F5E-3B24AD619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98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1A01A4F-439D-498C-82A3-3EA77C6338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88A4A3-F316-0DC4-EE47-0F0840BBD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5F8FCF-142C-1C36-7099-32387CE73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B147-7ED4-44B9-A99B-D322BBFCF0AD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9DA21E-E0DB-4F9F-E359-8231B2C33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7981E9-0D96-7618-6BA3-76CFB573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29EA-0144-4929-9F5E-3B24AD619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919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B37099-DA5F-AAAF-3523-F382672A5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24C7AF-5914-676E-78BB-A11795A79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A971BA-E3D1-476C-21DC-22D63B6E0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B147-7ED4-44B9-A99B-D322BBFCF0AD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2C8883-BF86-0B4A-181D-E33E2012E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459895-F66B-6665-13C5-1484213F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29EA-0144-4929-9F5E-3B24AD619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202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C6730A-E929-269C-B81D-1EE84245A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4C8581-08D3-9D1C-F390-7C94E9F4C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554FB2-4D4C-F976-0A34-FE44183BA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B147-7ED4-44B9-A99B-D322BBFCF0AD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679E77-3DA1-8337-7A7E-3D21057FB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08A2A5-2388-A523-5962-A67005A86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29EA-0144-4929-9F5E-3B24AD619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21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EC5157-16E0-3D9F-86B3-F067EC6CF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A39532-AB40-664A-7624-3608F22355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BBB234-5F4D-A922-4353-485302951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EF316B-805C-CFC6-61BC-D5BC2DEA3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B147-7ED4-44B9-A99B-D322BBFCF0AD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E70A06-5DC6-9FA2-E149-116A3647F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202C9A-50C5-8DEF-15F9-1CFBB1B70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29EA-0144-4929-9F5E-3B24AD619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81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274017-14BB-2219-78B0-1B6F4C8D9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06D1C0-2659-7E81-0E49-888832D94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EB24AFE-43F7-3953-5718-3E9A53F8A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70C553-6B4A-B459-A1DA-9EC5B18A9B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C080CDB-3C9A-64D7-6307-37E5D91E90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97141B7-8EAC-D9BA-815C-55E16D8BC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B147-7ED4-44B9-A99B-D322BBFCF0AD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AEB55FD-32FD-FC19-BBAE-75C2E8464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E503DC3-B43D-3BD5-03AB-925CC85C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29EA-0144-4929-9F5E-3B24AD619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97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4B6F38-EFC3-6C08-7D3C-FC0C11F8A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BC06F43-DC5F-FDA2-8730-33166E993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B147-7ED4-44B9-A99B-D322BBFCF0AD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7CE40BF-3210-B75C-BC19-91CC967BB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2E877BE-4EA8-61B8-E40E-27178C40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29EA-0144-4929-9F5E-3B24AD619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79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96F7A3B-D6A0-7B9F-7A7E-18179892F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B147-7ED4-44B9-A99B-D322BBFCF0AD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9D6F6D-EBE9-5EC3-B410-DF0DF2438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2972D00-2DED-8F83-4C70-3E8908C85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29EA-0144-4929-9F5E-3B24AD619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91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07FD74-198B-0091-CE45-24020610B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10A542-DA26-0924-A72B-8269E16B8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D039F28-14BC-AC36-8192-32BE58E75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9BAB16-D157-48E1-26A2-F9A09B73A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B147-7ED4-44B9-A99B-D322BBFCF0AD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DDDBA2-F8FA-D630-2968-0E73F2B14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4F1FDE-AE34-066F-AF64-DE7614229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29EA-0144-4929-9F5E-3B24AD619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40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104530-F2E9-2AC3-68EB-39D94002A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EB7C492-50C5-25A5-989A-99C23E594C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995BBE4-27C8-DAAE-F40C-2CC230EF7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D4E8CB-F961-F9E3-5BB6-0129FBC3F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DB147-7ED4-44B9-A99B-D322BBFCF0AD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0DC1F4-C45B-9273-091B-F93AC334E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685DEC-264E-CB9A-B64B-8F8E40C3D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929EA-0144-4929-9F5E-3B24AD619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0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488CA41-B1AE-1CBB-511F-60BB02D56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6C119A-EB39-C03D-AFD5-ED3D65B35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45B44D-526F-DAE0-471E-1242D399C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0DB147-7ED4-44B9-A99B-D322BBFCF0AD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68B259-A4B9-C6BC-B79C-3004F11B8B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571E25-D77C-BCE6-5000-82082E486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F929EA-0144-4929-9F5E-3B24AD6192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3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957385" y="1411949"/>
            <a:ext cx="6644896" cy="1339251"/>
          </a:xfrm>
          <a:prstGeom prst="rect">
            <a:avLst/>
          </a:prstGeom>
        </p:spPr>
        <p:txBody>
          <a:bodyPr spcFirstLastPara="1" vert="horz" wrap="square" lIns="409119" tIns="83124" rIns="83124" bIns="83124" rtlCol="0" anchor="t" anchorCtr="0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</a:pPr>
            <a:r>
              <a:rPr lang="ja" altLang="en-US" sz="2317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当薬局の調剤基本料については、下記のとおりです。ご不明な点がございましたらスタッフまでお問い合わせください。</a:t>
            </a:r>
            <a:endParaRPr sz="2317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 PLUS 1p"/>
              <a:sym typeface="M PLUS 1p"/>
            </a:endParaRPr>
          </a:p>
          <a:p>
            <a:pPr algn="just">
              <a:lnSpc>
                <a:spcPct val="100000"/>
              </a:lnSpc>
              <a:spcBef>
                <a:spcPts val="1287"/>
              </a:spcBef>
              <a:buClr>
                <a:schemeClr val="dk1"/>
              </a:buClr>
              <a:buSzPts val="1100"/>
            </a:pPr>
            <a:endParaRPr sz="2317" dirty="0">
              <a:solidFill>
                <a:srgbClr val="000000"/>
              </a:solidFill>
              <a:latin typeface="M PLUS 1p"/>
              <a:ea typeface="M PLUS 1p"/>
              <a:cs typeface="M PLUS 1p"/>
              <a:sym typeface="M PLUS 1p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386466" y="5857444"/>
            <a:ext cx="9362789" cy="898627"/>
          </a:xfrm>
          <a:prstGeom prst="rect">
            <a:avLst/>
          </a:prstGeom>
          <a:solidFill>
            <a:srgbClr val="165E83"/>
          </a:solidFill>
          <a:ln>
            <a:noFill/>
          </a:ln>
        </p:spPr>
        <p:txBody>
          <a:bodyPr spcFirstLastPara="1" wrap="square" lIns="83124" tIns="83124" rIns="83124" bIns="83124" anchor="ctr" anchorCtr="0">
            <a:noAutofit/>
          </a:bodyPr>
          <a:lstStyle/>
          <a:p>
            <a:pPr algn="ctr"/>
            <a:r>
              <a:rPr lang="ja-JP" altLang="en-US" sz="4634" b="1" dirty="0">
                <a:solidFill>
                  <a:srgbClr val="FFFFFF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M PLUS 1p"/>
                <a:sym typeface="M PLUS 1p"/>
              </a:rPr>
              <a:t>みなみ調剤薬局荒町店</a:t>
            </a:r>
            <a:endParaRPr sz="4634" b="1" dirty="0">
              <a:solidFill>
                <a:srgbClr val="FFFFFF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M PLUS 1p"/>
              <a:sym typeface="M PLUS 1p"/>
            </a:endParaRPr>
          </a:p>
        </p:txBody>
      </p:sp>
      <p:grpSp>
        <p:nvGrpSpPr>
          <p:cNvPr id="57" name="Google Shape;57;p13"/>
          <p:cNvGrpSpPr/>
          <p:nvPr/>
        </p:nvGrpSpPr>
        <p:grpSpPr>
          <a:xfrm>
            <a:off x="3516529" y="1449554"/>
            <a:ext cx="179737" cy="1138785"/>
            <a:chOff x="1877425" y="1052925"/>
            <a:chExt cx="152300" cy="1141800"/>
          </a:xfrm>
        </p:grpSpPr>
        <p:cxnSp>
          <p:nvCxnSpPr>
            <p:cNvPr id="58" name="Google Shape;58;p13"/>
            <p:cNvCxnSpPr/>
            <p:nvPr/>
          </p:nvCxnSpPr>
          <p:spPr>
            <a:xfrm flipH="1">
              <a:off x="2029425" y="1052925"/>
              <a:ext cx="300" cy="1141800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9" name="Google Shape;59;p13"/>
            <p:cNvSpPr/>
            <p:nvPr/>
          </p:nvSpPr>
          <p:spPr>
            <a:xfrm rot="-5400000">
              <a:off x="1837275" y="1540925"/>
              <a:ext cx="232600" cy="152300"/>
            </a:xfrm>
            <a:prstGeom prst="flowChartExtract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endParaRPr sz="2317"/>
            </a:p>
          </p:txBody>
        </p:sp>
      </p:grpSp>
      <p:sp>
        <p:nvSpPr>
          <p:cNvPr id="60" name="Google Shape;60;p13"/>
          <p:cNvSpPr txBox="1"/>
          <p:nvPr/>
        </p:nvSpPr>
        <p:spPr>
          <a:xfrm>
            <a:off x="1230417" y="246990"/>
            <a:ext cx="9731585" cy="796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7687" tIns="117687" rIns="117687" bIns="117687" anchor="ctr" anchorCtr="0">
            <a:noAutofit/>
          </a:bodyPr>
          <a:lstStyle/>
          <a:p>
            <a:pPr algn="ctr"/>
            <a:r>
              <a:rPr lang="ja" altLang="en-US" sz="4634" b="1" dirty="0">
                <a:latin typeface="Yu Gothic Medium" panose="020B0500000000000000" pitchFamily="34" charset="-128"/>
                <a:ea typeface="Yu Gothic Medium" panose="020B0500000000000000" pitchFamily="34" charset="-128"/>
                <a:cs typeface="M PLUS 1p"/>
                <a:sym typeface="M PLUS 1p"/>
              </a:rPr>
              <a:t>当薬局の調剤基本料について</a:t>
            </a:r>
            <a:endParaRPr sz="4634" b="1" dirty="0">
              <a:latin typeface="Yu Gothic Medium" panose="020B0500000000000000" pitchFamily="34" charset="-128"/>
              <a:ea typeface="Yu Gothic Medium" panose="020B0500000000000000" pitchFamily="34" charset="-128"/>
              <a:cs typeface="M PLUS 1p"/>
              <a:sym typeface="M PLUS 1p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259185" y="2994619"/>
            <a:ext cx="7070846" cy="1577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7687" tIns="117687" rIns="117687" bIns="117687" anchor="t" anchorCtr="0">
            <a:noAutofit/>
          </a:bodyPr>
          <a:lstStyle/>
          <a:p>
            <a:endParaRPr lang="en-US" altLang="ja" sz="2317" dirty="0">
              <a:latin typeface="游ゴシック" panose="020B0400000000000000" pitchFamily="50" charset="-128"/>
              <a:ea typeface="游ゴシック" panose="020B0400000000000000" pitchFamily="50" charset="-128"/>
              <a:cs typeface="M PLUS 1p"/>
              <a:sym typeface="M PLUS 1p"/>
            </a:endParaRPr>
          </a:p>
          <a:p>
            <a:r>
              <a:rPr lang="ja" altLang="en-US" sz="2317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調剤基本料</a:t>
            </a:r>
            <a:r>
              <a:rPr lang="ja-JP" altLang="en-US" sz="2317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２</a:t>
            </a:r>
            <a:r>
              <a:rPr lang="ja" altLang="en-US" sz="2317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ーーーーーーーーーーーー</a:t>
            </a:r>
            <a:r>
              <a:rPr lang="en-US" altLang="ja" sz="2317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〉</a:t>
            </a:r>
            <a:r>
              <a:rPr lang="en-US" altLang="ja-JP" sz="3089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29</a:t>
            </a:r>
            <a:r>
              <a:rPr lang="ja" altLang="en-US" sz="2317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点</a:t>
            </a:r>
            <a:endParaRPr sz="2317" dirty="0">
              <a:latin typeface="游ゴシック" panose="020B0400000000000000" pitchFamily="50" charset="-128"/>
              <a:ea typeface="游ゴシック" panose="020B0400000000000000" pitchFamily="50" charset="-128"/>
              <a:cs typeface="M PLUS 1p"/>
              <a:sym typeface="M PLUS 1p"/>
            </a:endParaRPr>
          </a:p>
          <a:p>
            <a:endParaRPr sz="2317" dirty="0">
              <a:latin typeface="游ゴシック" panose="020B0400000000000000" pitchFamily="50" charset="-128"/>
              <a:ea typeface="游ゴシック" panose="020B0400000000000000" pitchFamily="50" charset="-128"/>
              <a:cs typeface="M PLUS 1p"/>
              <a:sym typeface="M PLUS 1p"/>
            </a:endParaRPr>
          </a:p>
          <a:p>
            <a:endParaRPr sz="4634" dirty="0">
              <a:latin typeface="M PLUS 1p"/>
              <a:ea typeface="M PLUS 1p"/>
              <a:cs typeface="M PLUS 1p"/>
              <a:sym typeface="M PLUS 1p"/>
            </a:endParaRPr>
          </a:p>
        </p:txBody>
      </p:sp>
      <p:cxnSp>
        <p:nvCxnSpPr>
          <p:cNvPr id="62" name="Google Shape;62;p13"/>
          <p:cNvCxnSpPr/>
          <p:nvPr/>
        </p:nvCxnSpPr>
        <p:spPr>
          <a:xfrm>
            <a:off x="1670849" y="318433"/>
            <a:ext cx="352191" cy="653406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" name="Google Shape;63;p13"/>
          <p:cNvCxnSpPr/>
          <p:nvPr/>
        </p:nvCxnSpPr>
        <p:spPr>
          <a:xfrm flipH="1">
            <a:off x="10057261" y="310709"/>
            <a:ext cx="349874" cy="668853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4" name="Google Shape;64;p13"/>
          <p:cNvSpPr txBox="1"/>
          <p:nvPr/>
        </p:nvSpPr>
        <p:spPr>
          <a:xfrm>
            <a:off x="1461349" y="4727414"/>
            <a:ext cx="9269721" cy="1138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7687" tIns="117687" rIns="117687" bIns="117687" anchor="t" anchorCtr="0">
            <a:noAutofit/>
          </a:bodyPr>
          <a:lstStyle/>
          <a:p>
            <a:r>
              <a:rPr lang="ja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処方せん受付回数が月</a:t>
            </a:r>
            <a:r>
              <a:rPr lang="en-US" altLang="ja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2,000</a:t>
            </a:r>
            <a:r>
              <a:rPr lang="ja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回以下で、同一グループ薬局の処方せん受付回数の合計が月に</a:t>
            </a:r>
            <a:r>
              <a:rPr lang="en-US" altLang="ja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4</a:t>
            </a:r>
            <a:r>
              <a:rPr lang="ja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万回未満です。医薬品取引価格の妥結率が</a:t>
            </a:r>
            <a:r>
              <a:rPr lang="en-US" altLang="ja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5</a:t>
            </a:r>
            <a:r>
              <a:rPr lang="ja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割をこえて、地方厚生局に報告しています。特定の医療機関からの不動産賃貸借などの関係はありません。かかりつけ機能に係る基本的な業務（夜間・休日業務、重複・相互作用防止など）の算定が年間</a:t>
            </a:r>
            <a:r>
              <a:rPr lang="en-US" altLang="ja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10</a:t>
            </a:r>
            <a:r>
              <a:rPr lang="ja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回以上あります。後発医薬品の調剤率が</a:t>
            </a:r>
            <a:r>
              <a:rPr lang="en-US" altLang="ja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20</a:t>
            </a:r>
            <a:r>
              <a:rPr lang="ja" altLang="en-US" sz="1416" dirty="0">
                <a:latin typeface="游ゴシック" panose="020B0400000000000000" pitchFamily="50" charset="-128"/>
                <a:ea typeface="游ゴシック" panose="020B0400000000000000" pitchFamily="50" charset="-128"/>
                <a:cs typeface="M PLUS 1p"/>
                <a:sym typeface="M PLUS 1p"/>
              </a:rPr>
              <a:t>％をこえて、地方厚生局長に報告しています。</a:t>
            </a:r>
            <a:endParaRPr sz="1416" dirty="0">
              <a:solidFill>
                <a:srgbClr val="202124"/>
              </a:solidFill>
              <a:highlight>
                <a:srgbClr val="FFFFFF"/>
              </a:highlight>
              <a:latin typeface="游ゴシック" panose="020B0400000000000000" pitchFamily="50" charset="-128"/>
              <a:ea typeface="游ゴシック" panose="020B0400000000000000" pitchFamily="50" charset="-128"/>
              <a:cs typeface="M PLUS 1p"/>
              <a:sym typeface="M PLUS 1p"/>
            </a:endParaRPr>
          </a:p>
          <a:p>
            <a:endParaRPr sz="1287" dirty="0">
              <a:latin typeface="M PLUS 1p"/>
              <a:ea typeface="M PLUS 1p"/>
              <a:cs typeface="M PLUS 1p"/>
              <a:sym typeface="M PLUS 1p"/>
            </a:endParaRPr>
          </a:p>
        </p:txBody>
      </p:sp>
      <p:pic>
        <p:nvPicPr>
          <p:cNvPr id="3" name="図 2" descr="記号, 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29BC2B1B-EB73-4FFF-9C31-295AAEB735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341" y="1230189"/>
            <a:ext cx="1298990" cy="157752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147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 PLUS 1p</vt:lpstr>
      <vt:lpstr>游ゴシック Light</vt:lpstr>
      <vt:lpstr>Arial</vt:lpstr>
      <vt:lpstr>游ゴシック</vt:lpstr>
      <vt:lpstr>游ゴシック Medium</vt:lpstr>
      <vt:lpstr>Office テーマ</vt:lpstr>
      <vt:lpstr>当薬局の調剤基本料については、下記のとおりです。ご不明な点がございましたらスタッフまでお問い合わせください。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喜多町店 みなみ調剤薬局</dc:creator>
  <cp:lastModifiedBy>喜多町店 みなみ調剤薬局</cp:lastModifiedBy>
  <cp:revision>1</cp:revision>
  <dcterms:created xsi:type="dcterms:W3CDTF">2025-07-07T08:15:27Z</dcterms:created>
  <dcterms:modified xsi:type="dcterms:W3CDTF">2025-07-07T08:17:02Z</dcterms:modified>
</cp:coreProperties>
</file>